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74" r:id="rId4"/>
    <p:sldId id="290" r:id="rId5"/>
    <p:sldId id="291" r:id="rId6"/>
    <p:sldId id="292" r:id="rId7"/>
    <p:sldId id="283" r:id="rId8"/>
    <p:sldId id="284" r:id="rId9"/>
    <p:sldId id="285" r:id="rId10"/>
    <p:sldId id="286" r:id="rId11"/>
    <p:sldId id="287" r:id="rId12"/>
    <p:sldId id="288" r:id="rId13"/>
    <p:sldId id="276" r:id="rId14"/>
    <p:sldId id="277" r:id="rId15"/>
    <p:sldId id="278" r:id="rId16"/>
    <p:sldId id="279" r:id="rId17"/>
    <p:sldId id="280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962"/>
    <a:srgbClr val="364082"/>
    <a:srgbClr val="2FB5F2"/>
    <a:srgbClr val="36ADB3"/>
    <a:srgbClr val="982C63"/>
    <a:srgbClr val="16313A"/>
    <a:srgbClr val="2F697D"/>
    <a:srgbClr val="1B2945"/>
    <a:srgbClr val="35738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85BF-FDA1-4C24-9E1F-0E2A99E446BB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7765-EE35-49E9-A3A0-D792DC43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D9F-6D7D-429B-9DD1-E30C196A740B}" type="datetime1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9D5D-30A5-4142-ACC9-91BA1FF50CB3}" type="datetime1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76B7-AC09-4FE1-AD7C-78753D445D50}" type="datetime1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F85-93BF-4AE5-BCC3-F9DBF9EBFB60}" type="datetime1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DAD-7588-4F78-B19A-70F4A5A01F80}" type="datetime1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7CB6-DD6D-4179-A909-8D5CFBEBC8F7}" type="datetime1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3660-9366-40E1-AD3E-9C6BAAE60347}" type="datetime1">
              <a:rPr lang="en-US" smtClean="0"/>
              <a:t>11-Jan-21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6D-1E71-459F-B617-AD32197574E2}" type="datetime1">
              <a:rPr lang="en-US" smtClean="0"/>
              <a:t>11-Jan-21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77-F04C-4670-AAE6-E8AC331A77AB}" type="datetime1">
              <a:rPr lang="en-US" smtClean="0"/>
              <a:t>11-Jan-21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25E7-FEB7-429C-9310-000BEAFBBD66}" type="datetime1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264-FB2E-4119-9DAC-C210B37A2439}" type="datetime1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BEDF-6120-4F6E-9C07-51670AF809F2}" type="datetime1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5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8.png"/><Relationship Id="rId21" Type="http://schemas.openxmlformats.org/officeDocument/2006/relationships/image" Target="../media/image85.png"/><Relationship Id="rId7" Type="http://schemas.openxmlformats.org/officeDocument/2006/relationships/image" Target="../media/image72.png"/><Relationship Id="rId12" Type="http://schemas.openxmlformats.org/officeDocument/2006/relationships/image" Target="../media/image60.png"/><Relationship Id="rId17" Type="http://schemas.openxmlformats.org/officeDocument/2006/relationships/image" Target="../media/image81.png"/><Relationship Id="rId2" Type="http://schemas.openxmlformats.org/officeDocument/2006/relationships/image" Target="../media/image45.jp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3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5.png"/><Relationship Id="rId19" Type="http://schemas.openxmlformats.org/officeDocument/2006/relationships/image" Target="../media/image83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image" Target="../media/image88.jp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52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3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46.png"/><Relationship Id="rId30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6FB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76" y="1194943"/>
            <a:ext cx="4444444" cy="3263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27" name="Rounded Rectangle 26"/>
          <p:cNvSpPr/>
          <p:nvPr/>
        </p:nvSpPr>
        <p:spPr>
          <a:xfrm>
            <a:off x="-2" y="6299200"/>
            <a:ext cx="12192001" cy="549121"/>
          </a:xfrm>
          <a:prstGeom prst="roundRect">
            <a:avLst>
              <a:gd name="adj" fmla="val 0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www.grahaak.com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8896" y="4699271"/>
            <a:ext cx="6294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3000"/>
                    </a:prst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Comprehensive Solution to increase productivity of your Sales Force.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2192001" cy="549121"/>
          </a:xfrm>
          <a:prstGeom prst="roundRect">
            <a:avLst>
              <a:gd name="adj" fmla="val 0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7" y="299251"/>
            <a:ext cx="336787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75" y="380817"/>
            <a:ext cx="329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Successful Implementation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22" y="197886"/>
            <a:ext cx="1169784" cy="858955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1" y="1352979"/>
            <a:ext cx="3171312" cy="51894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830286" y="4084474"/>
            <a:ext cx="8981008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416336" y="1635682"/>
            <a:ext cx="7987435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765" y="1143669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B2945"/>
                </a:solidFill>
              </a:rPr>
              <a:t>SUPER HOUSE</a:t>
            </a:r>
            <a:endParaRPr lang="en-US" sz="2800" b="1" dirty="0">
              <a:solidFill>
                <a:srgbClr val="1B294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9210" y="1871921"/>
            <a:ext cx="3523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F697D"/>
                </a:solidFill>
              </a:rPr>
              <a:t>Product Used And </a:t>
            </a:r>
            <a:r>
              <a:rPr lang="en-US" sz="2000" b="1" dirty="0" smtClean="0">
                <a:solidFill>
                  <a:srgbClr val="2F697D"/>
                </a:solidFill>
              </a:rPr>
              <a:t>Advantages</a:t>
            </a:r>
            <a:endParaRPr lang="en-US" sz="2000" b="1" dirty="0">
              <a:solidFill>
                <a:srgbClr val="2F6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9210" y="2272031"/>
            <a:ext cx="8763294" cy="1725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28072" y="2442500"/>
            <a:ext cx="8584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CRM – Complete management of the employee chain with all the facilities for Lead management, Task Management, Contact management and many more features.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complete solution to connect the front office works to the back office works with work smoothness.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49210" y="4216739"/>
            <a:ext cx="168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697D"/>
                </a:solidFill>
              </a:rPr>
              <a:t>Client Feedback</a:t>
            </a:r>
            <a:endParaRPr lang="en-US" b="1" dirty="0">
              <a:solidFill>
                <a:srgbClr val="2F697D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49210" y="4644480"/>
            <a:ext cx="4213590" cy="198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9210" y="4734356"/>
            <a:ext cx="4213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use both for employees and for the Admin.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 maintained reporting system for all levels in an Organization.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friendly environment with excellent support system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0154">
            <a:off x="-382000" y="2635549"/>
            <a:ext cx="2258916" cy="1091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4" y="4336190"/>
            <a:ext cx="2313041" cy="2313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53293">
            <a:off x="1124180" y="2409110"/>
            <a:ext cx="2167963" cy="1667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1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7" y="299251"/>
            <a:ext cx="336787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75" y="380817"/>
            <a:ext cx="329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Successful Implementation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22" y="197886"/>
            <a:ext cx="1169784" cy="858955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43" y="1147809"/>
            <a:ext cx="3059960" cy="70559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830286" y="4084474"/>
            <a:ext cx="8981008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416336" y="1635682"/>
            <a:ext cx="7987435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765" y="1143669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B2945"/>
                </a:solidFill>
              </a:rPr>
              <a:t>SHRI LAL MAHAL</a:t>
            </a:r>
            <a:endParaRPr lang="en-US" sz="2800" b="1" dirty="0">
              <a:solidFill>
                <a:srgbClr val="1B294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9210" y="1893075"/>
            <a:ext cx="1685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F697D"/>
                </a:solidFill>
              </a:rPr>
              <a:t>Key Highlights</a:t>
            </a:r>
            <a:endParaRPr lang="en-US" sz="2000" b="1" dirty="0">
              <a:solidFill>
                <a:srgbClr val="2F6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9210" y="2318585"/>
            <a:ext cx="8763294" cy="1678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28071" y="2428074"/>
            <a:ext cx="7912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Countries of Implementation : 33 Countries (SEA, SA, GCC, ME &amp; Africa)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Users: Around 22000+,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visit by salesman – 1.3+ Million Visits daily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 :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XnappSales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PreSales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VanSales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Route Tracking, Reports &amp;Analytics,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SubDB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Platform,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GoOrdR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B2B App (Country wise Products implementation)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49210" y="4216739"/>
            <a:ext cx="187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697D"/>
                </a:solidFill>
              </a:rPr>
              <a:t>Major Pain Points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49210" y="4644480"/>
            <a:ext cx="4213590" cy="198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9210" y="4734356"/>
            <a:ext cx="4213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Disparate systems across geography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Diverse requirements of each countries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dependent complexities e.g.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Icecream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FMCG, Food etc..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integrated eco-system of diverse systems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58225" y="4216738"/>
            <a:ext cx="205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2F697D"/>
                </a:solidFill>
              </a:rPr>
              <a:t>Grahaak</a:t>
            </a:r>
            <a:r>
              <a:rPr lang="en-US" b="1" dirty="0">
                <a:solidFill>
                  <a:srgbClr val="2F697D"/>
                </a:solidFill>
              </a:rPr>
              <a:t> Advantage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58224" y="4644480"/>
            <a:ext cx="4254279" cy="1984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458225" y="4734355"/>
            <a:ext cx="4213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single platform with multiple products offered. Country wise products can be selected and deployed.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configurable capabilities helped each country to design its own tailor made process for each customer segment they servicing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0" y="2187094"/>
            <a:ext cx="2457386" cy="2457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" y="4714880"/>
            <a:ext cx="1484916" cy="1738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7" y="4681409"/>
            <a:ext cx="1161474" cy="1734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3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7" y="299251"/>
            <a:ext cx="336787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75" y="380817"/>
            <a:ext cx="329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Successful Implementation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22" y="197886"/>
            <a:ext cx="1169784" cy="858955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33" y="1236241"/>
            <a:ext cx="1784745" cy="861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ectangle 40"/>
          <p:cNvSpPr/>
          <p:nvPr/>
        </p:nvSpPr>
        <p:spPr>
          <a:xfrm>
            <a:off x="2830286" y="4084474"/>
            <a:ext cx="8981008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416336" y="1635681"/>
            <a:ext cx="8698841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765" y="1143669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B2945"/>
                </a:solidFill>
              </a:rPr>
              <a:t>SELZER</a:t>
            </a:r>
            <a:endParaRPr lang="en-US" sz="2800" b="1" dirty="0">
              <a:solidFill>
                <a:srgbClr val="1B294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9210" y="1893075"/>
            <a:ext cx="339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F697D"/>
                </a:solidFill>
              </a:rPr>
              <a:t>Product Used And Advantages</a:t>
            </a:r>
            <a:endParaRPr lang="en-US" sz="2000" b="1" dirty="0">
              <a:solidFill>
                <a:srgbClr val="2F6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9210" y="2318585"/>
            <a:ext cx="8763294" cy="1678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16348" y="2428074"/>
            <a:ext cx="8596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Field – A complete solution to manage all the activities done by the field force in his day to day working with all types of reporting's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all levels.</a:t>
            </a: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Manager – A solution provided to the manager level and to the admin to check the reporting of the sales force on there handhelds.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58508" y="4306488"/>
            <a:ext cx="168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697D"/>
                </a:solidFill>
              </a:rPr>
              <a:t>Client Feedback</a:t>
            </a:r>
            <a:endParaRPr lang="en-US" b="1" dirty="0">
              <a:solidFill>
                <a:srgbClr val="2F697D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49209" y="4734356"/>
            <a:ext cx="4999036" cy="1486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9209" y="4734356"/>
            <a:ext cx="4729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friendly environment with excellent support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Smooth working integration with the ERP System making data much accurate and compact.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0" y="2173412"/>
            <a:ext cx="1541253" cy="770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5" y="4306488"/>
            <a:ext cx="937089" cy="2167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56" y="4448701"/>
            <a:ext cx="1447424" cy="1980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5" y="3027527"/>
            <a:ext cx="1067145" cy="119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47" y="2173412"/>
            <a:ext cx="1080188" cy="204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7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5819"/>
            <a:ext cx="12410854" cy="6946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554" y="359009"/>
            <a:ext cx="3927474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663" y="437687"/>
            <a:ext cx="378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Serving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Multiple Distribution Models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3" y="2138105"/>
            <a:ext cx="1412399" cy="836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783" y="2321110"/>
            <a:ext cx="653136" cy="653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06" y="2460521"/>
            <a:ext cx="1065820" cy="513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40" y="3878560"/>
            <a:ext cx="1391961" cy="668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65" y="5386634"/>
            <a:ext cx="1242926" cy="749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7" name="Oval 126"/>
          <p:cNvSpPr/>
          <p:nvPr/>
        </p:nvSpPr>
        <p:spPr>
          <a:xfrm>
            <a:off x="2641683" y="2686221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459359" y="2691273"/>
            <a:ext cx="127038" cy="127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091278" y="2689610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294431" y="2681390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2857500" y="2751698"/>
            <a:ext cx="248441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345561" y="2748570"/>
            <a:ext cx="2812205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2611721" y="4263782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203116" y="4263782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>
            <a:off x="2815743" y="4329259"/>
            <a:ext cx="1316166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5992260" y="4225682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540566" y="4225682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6165008" y="4291159"/>
            <a:ext cx="130768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9098872" y="4225682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0324434" y="4225682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9281145" y="4291159"/>
            <a:ext cx="938555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2633116" y="5918831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263909" y="5918831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2804873" y="5985294"/>
            <a:ext cx="39008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5052063" y="5917951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797156" y="5917951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/>
          <p:nvPr/>
        </p:nvCxnSpPr>
        <p:spPr>
          <a:xfrm>
            <a:off x="5223713" y="5984414"/>
            <a:ext cx="51560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7343016" y="5918369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8088109" y="5918369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7514666" y="5984832"/>
            <a:ext cx="51560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9597315" y="5917951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0342408" y="5917951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9768965" y="5984414"/>
            <a:ext cx="51560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3" name="Picture 1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5" y="5813872"/>
            <a:ext cx="243719" cy="163253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42" y="5820743"/>
            <a:ext cx="243719" cy="163253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46" y="5813872"/>
            <a:ext cx="243719" cy="163253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47" y="5813872"/>
            <a:ext cx="243719" cy="16325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46" y="4121103"/>
            <a:ext cx="243719" cy="163253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93" y="4121051"/>
            <a:ext cx="243719" cy="163253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75" y="4160017"/>
            <a:ext cx="243719" cy="163253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06" y="2574872"/>
            <a:ext cx="243719" cy="163253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01" y="2573021"/>
            <a:ext cx="243719" cy="163253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31" y="2819992"/>
            <a:ext cx="482059" cy="232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54" y="2748570"/>
            <a:ext cx="545327" cy="262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4" y="2319446"/>
            <a:ext cx="853656" cy="652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91" y="3633389"/>
            <a:ext cx="1412399" cy="836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08" y="4317220"/>
            <a:ext cx="482059" cy="232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47" y="4000475"/>
            <a:ext cx="1065820" cy="513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783" y="3842780"/>
            <a:ext cx="653136" cy="653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54" y="4270240"/>
            <a:ext cx="545327" cy="262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9" y="3817009"/>
            <a:ext cx="853656" cy="652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91" y="5282056"/>
            <a:ext cx="1412399" cy="836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29" y="5963943"/>
            <a:ext cx="482059" cy="232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48" y="5520925"/>
            <a:ext cx="1391961" cy="668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78" y="5675342"/>
            <a:ext cx="1065820" cy="513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783" y="5501975"/>
            <a:ext cx="653136" cy="653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54" y="5929435"/>
            <a:ext cx="545327" cy="262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1" y="5479126"/>
            <a:ext cx="853656" cy="652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416930" y="2440228"/>
            <a:ext cx="32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6578" y="3943298"/>
            <a:ext cx="32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95363" y="5606408"/>
            <a:ext cx="32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961" y="1457900"/>
            <a:ext cx="11101397" cy="350516"/>
          </a:xfrm>
          <a:prstGeom prst="rect">
            <a:avLst/>
          </a:prstGeom>
          <a:solidFill>
            <a:srgbClr val="FC860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7962" y="1455657"/>
            <a:ext cx="3890648" cy="3604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358610" y="1457967"/>
            <a:ext cx="3826766" cy="3581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35556" y="1475829"/>
            <a:ext cx="1853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Direct Distribution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971810" y="1483155"/>
            <a:ext cx="269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In-Direct Distribution ( 1-tier )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73272" y="1475688"/>
            <a:ext cx="269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In-Direct Distribution ( n-tier )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97887" y="3056156"/>
            <a:ext cx="149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Manufacturing Unit</a:t>
            </a:r>
            <a:endParaRPr lang="en-US" sz="11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97887" y="4569794"/>
            <a:ext cx="149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Manufacturing Unit</a:t>
            </a:r>
            <a:endParaRPr lang="en-US" sz="11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06565" y="6193877"/>
            <a:ext cx="149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Manufacturing Unit</a:t>
            </a:r>
            <a:endParaRPr lang="en-US" sz="11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564701" y="3052344"/>
            <a:ext cx="1279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564701" y="4546702"/>
            <a:ext cx="1279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562383" y="6192328"/>
            <a:ext cx="1279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330028" y="4569794"/>
            <a:ext cx="1811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Distributor / Wholesaler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349718" y="6197495"/>
            <a:ext cx="1811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Distributor / Wholesaler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43895" y="6196295"/>
            <a:ext cx="1295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 Distributor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0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81918"/>
            <a:ext cx="12410854" cy="7038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3820430" cy="502780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3160" y="540812"/>
            <a:ext cx="3750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N-tier Distribution Channel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" y="2580186"/>
            <a:ext cx="2571754" cy="3741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2415211" y="1741389"/>
            <a:ext cx="484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Primary </a:t>
            </a:r>
            <a:r>
              <a:rPr lang="en-US" sz="16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Distributor  Services Secondary  Outlets And </a:t>
            </a:r>
            <a:r>
              <a:rPr lang="en-US" sz="16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SubDTs</a:t>
            </a:r>
            <a:endParaRPr lang="en-US" sz="16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5010" y="5234635"/>
            <a:ext cx="1411477" cy="36933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PRINCIPAL</a:t>
            </a:r>
            <a:endParaRPr lang="en-US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84" y="3298616"/>
            <a:ext cx="765331" cy="765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39" y="3428989"/>
            <a:ext cx="1145504" cy="815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67132" y="4290978"/>
            <a:ext cx="1145504" cy="815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88" y="1951118"/>
            <a:ext cx="4970203" cy="4225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4237696" y="3368009"/>
            <a:ext cx="1701743" cy="1701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06" y="3856776"/>
            <a:ext cx="414342" cy="414342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599177" y="4290978"/>
            <a:ext cx="975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Distributor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36034" y="1853974"/>
            <a:ext cx="91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Outlets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297292" y="2158508"/>
            <a:ext cx="837847" cy="843357"/>
          </a:xfrm>
          <a:prstGeom prst="donut">
            <a:avLst>
              <a:gd name="adj" fmla="val 12145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Donut 82"/>
          <p:cNvSpPr/>
          <p:nvPr/>
        </p:nvSpPr>
        <p:spPr>
          <a:xfrm>
            <a:off x="7326320" y="5207387"/>
            <a:ext cx="837847" cy="843357"/>
          </a:xfrm>
          <a:prstGeom prst="donut">
            <a:avLst>
              <a:gd name="adj" fmla="val 12145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Donut 83"/>
          <p:cNvSpPr/>
          <p:nvPr/>
        </p:nvSpPr>
        <p:spPr>
          <a:xfrm>
            <a:off x="8215474" y="4451138"/>
            <a:ext cx="837847" cy="843357"/>
          </a:xfrm>
          <a:prstGeom prst="donut">
            <a:avLst>
              <a:gd name="adj" fmla="val 1214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67643" y="3053573"/>
            <a:ext cx="1070236" cy="1070236"/>
          </a:xfrm>
          <a:prstGeom prst="ellipse">
            <a:avLst/>
          </a:prstGeom>
          <a:solidFill>
            <a:srgbClr val="2970FF"/>
          </a:solidFill>
          <a:ln>
            <a:noFill/>
          </a:ln>
          <a:effectLst>
            <a:glow rad="2159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nut 84"/>
          <p:cNvSpPr/>
          <p:nvPr/>
        </p:nvSpPr>
        <p:spPr>
          <a:xfrm>
            <a:off x="8215474" y="2993169"/>
            <a:ext cx="1141300" cy="1148806"/>
          </a:xfrm>
          <a:prstGeom prst="donut">
            <a:avLst>
              <a:gd name="adj" fmla="val 1214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55035" y="5303021"/>
            <a:ext cx="91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Outlets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23397" y="6066103"/>
            <a:ext cx="91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Outlets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78735" y="3641350"/>
            <a:ext cx="1940305" cy="160904"/>
          </a:xfrm>
          <a:prstGeom prst="rect">
            <a:avLst/>
          </a:prstGeom>
          <a:solidFill>
            <a:srgbClr val="7C07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ame 63"/>
          <p:cNvSpPr/>
          <p:nvPr/>
        </p:nvSpPr>
        <p:spPr>
          <a:xfrm rot="18955467">
            <a:off x="10744058" y="1916857"/>
            <a:ext cx="476439" cy="476439"/>
          </a:xfrm>
          <a:prstGeom prst="frame">
            <a:avLst>
              <a:gd name="adj1" fmla="val 18351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Frame 90"/>
          <p:cNvSpPr/>
          <p:nvPr/>
        </p:nvSpPr>
        <p:spPr>
          <a:xfrm rot="18955467">
            <a:off x="11264414" y="2743930"/>
            <a:ext cx="476439" cy="476439"/>
          </a:xfrm>
          <a:prstGeom prst="frame">
            <a:avLst>
              <a:gd name="adj1" fmla="val 18351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Frame 91"/>
          <p:cNvSpPr/>
          <p:nvPr/>
        </p:nvSpPr>
        <p:spPr>
          <a:xfrm rot="18955467">
            <a:off x="11264414" y="3979394"/>
            <a:ext cx="476439" cy="476439"/>
          </a:xfrm>
          <a:prstGeom prst="frame">
            <a:avLst>
              <a:gd name="adj1" fmla="val 18351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Frame 92"/>
          <p:cNvSpPr/>
          <p:nvPr/>
        </p:nvSpPr>
        <p:spPr>
          <a:xfrm rot="18955467">
            <a:off x="10744058" y="4812871"/>
            <a:ext cx="476439" cy="476439"/>
          </a:xfrm>
          <a:prstGeom prst="frame">
            <a:avLst>
              <a:gd name="adj1" fmla="val 18351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41556" y="3413683"/>
            <a:ext cx="91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SubDT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0629690" y="2331607"/>
            <a:ext cx="132090" cy="1320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629690" y="4740726"/>
            <a:ext cx="132090" cy="1320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1094269" y="3188898"/>
            <a:ext cx="132090" cy="1320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1116471" y="3856776"/>
            <a:ext cx="132090" cy="1320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528438" y="2475870"/>
            <a:ext cx="1050364" cy="743364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9557013" y="3952531"/>
            <a:ext cx="1003269" cy="757113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557013" y="3681281"/>
            <a:ext cx="1425264" cy="199484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9557013" y="3273107"/>
            <a:ext cx="1425264" cy="258609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1507856" y="4545585"/>
            <a:ext cx="6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680308" y="5412749"/>
            <a:ext cx="6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538260" y="3209984"/>
            <a:ext cx="6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715189" y="1414838"/>
            <a:ext cx="6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81918"/>
            <a:ext cx="12410854" cy="7038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3820430" cy="502780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3160" y="540812"/>
            <a:ext cx="3750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N-tier Distribution Channel Support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49" y="1837144"/>
            <a:ext cx="4091991" cy="4132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Oval 52"/>
          <p:cNvSpPr/>
          <p:nvPr/>
        </p:nvSpPr>
        <p:spPr>
          <a:xfrm>
            <a:off x="7440911" y="1976037"/>
            <a:ext cx="132090" cy="132090"/>
          </a:xfrm>
          <a:prstGeom prst="ellipse">
            <a:avLst/>
          </a:prstGeom>
          <a:solidFill>
            <a:srgbClr val="2F69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787963" y="2011607"/>
            <a:ext cx="132090" cy="132090"/>
          </a:xfrm>
          <a:prstGeom prst="ellipse">
            <a:avLst/>
          </a:prstGeom>
          <a:solidFill>
            <a:srgbClr val="FDC8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888217" y="5669244"/>
            <a:ext cx="132090" cy="132090"/>
          </a:xfrm>
          <a:prstGeom prst="ellipse">
            <a:avLst/>
          </a:prstGeom>
          <a:solidFill>
            <a:srgbClr val="2592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23624" y="5638803"/>
            <a:ext cx="132090" cy="132090"/>
          </a:xfrm>
          <a:prstGeom prst="ellipse">
            <a:avLst/>
          </a:prstGeom>
          <a:solidFill>
            <a:srgbClr val="E239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69895" y="1773227"/>
            <a:ext cx="70338" cy="537707"/>
          </a:xfrm>
          <a:prstGeom prst="rect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56906" y="5438981"/>
            <a:ext cx="70338" cy="537707"/>
          </a:xfrm>
          <a:prstGeom prst="rect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697831" y="5466435"/>
            <a:ext cx="70338" cy="537707"/>
          </a:xfrm>
          <a:prstGeom prst="rect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01534" y="1808799"/>
            <a:ext cx="70338" cy="537707"/>
          </a:xfrm>
          <a:prstGeom prst="rect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769561" y="1754485"/>
            <a:ext cx="273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Secondary sales invoice with  price and secondary discount  (for an outlet of type Sub-DT)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36594" y="5511131"/>
            <a:ext cx="76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Sales Return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30443" y="5471739"/>
            <a:ext cx="92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Purchase Return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51049" y="1621999"/>
            <a:ext cx="273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Purchase Invoice with </a:t>
            </a:r>
            <a:r>
              <a:rPr lang="en-US" sz="12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qty</a:t>
            </a:r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, tertiary  sales price (considering </a:t>
            </a:r>
            <a:r>
              <a:rPr lang="en-US" sz="12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SubDB</a:t>
            </a:r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margin)  and primary discount to STS ledger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13" y="3270272"/>
            <a:ext cx="1143824" cy="1284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87" y="1621294"/>
            <a:ext cx="397680" cy="26638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8521" y="5920701"/>
            <a:ext cx="397680" cy="26638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7414" y="3765710"/>
            <a:ext cx="397680" cy="26638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1386" y="3822782"/>
            <a:ext cx="397680" cy="26638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46" y="3698629"/>
            <a:ext cx="2244127" cy="1077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21" y="2634665"/>
            <a:ext cx="2129028" cy="1284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1933160" y="4775811"/>
            <a:ext cx="129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Distributor</a:t>
            </a:r>
            <a:endParaRPr lang="en-US" sz="16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976526" y="3898666"/>
            <a:ext cx="1757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 Distributor</a:t>
            </a:r>
            <a:endParaRPr lang="en-US" sz="16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58" y="4817924"/>
            <a:ext cx="1660504" cy="782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" name="TextBox 81"/>
          <p:cNvSpPr txBox="1"/>
          <p:nvPr/>
        </p:nvSpPr>
        <p:spPr>
          <a:xfrm>
            <a:off x="10022830" y="5622185"/>
            <a:ext cx="179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0167" y="4342457"/>
            <a:ext cx="397680" cy="266382"/>
          </a:xfrm>
          <a:prstGeom prst="rect">
            <a:avLst/>
          </a:prstGeom>
        </p:spPr>
      </p:pic>
      <p:sp>
        <p:nvSpPr>
          <p:cNvPr id="90" name="Oval 89"/>
          <p:cNvSpPr/>
          <p:nvPr/>
        </p:nvSpPr>
        <p:spPr>
          <a:xfrm>
            <a:off x="10733954" y="4001898"/>
            <a:ext cx="132090" cy="132090"/>
          </a:xfrm>
          <a:prstGeom prst="ellipse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0881333" y="4253120"/>
            <a:ext cx="1310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 Sales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6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14" y="-35819"/>
            <a:ext cx="12410854" cy="6946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554" y="359009"/>
            <a:ext cx="3356645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662" y="437687"/>
            <a:ext cx="3283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- Products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&amp; Solutions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2" y="4187262"/>
            <a:ext cx="2375543" cy="1147387"/>
          </a:xfrm>
          <a:prstGeom prst="rect">
            <a:avLst/>
          </a:prstGeom>
          <a:effectLst/>
        </p:spPr>
      </p:pic>
      <p:sp>
        <p:nvSpPr>
          <p:cNvPr id="109" name="TextBox 108"/>
          <p:cNvSpPr txBox="1"/>
          <p:nvPr/>
        </p:nvSpPr>
        <p:spPr>
          <a:xfrm>
            <a:off x="1378337" y="5335572"/>
            <a:ext cx="172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Manufacturing Unit</a:t>
            </a:r>
            <a:endParaRPr lang="en-US" sz="12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8" y="1310293"/>
            <a:ext cx="1851755" cy="290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83" y="848439"/>
            <a:ext cx="3454769" cy="3534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3" name="Oval 112"/>
          <p:cNvSpPr/>
          <p:nvPr/>
        </p:nvSpPr>
        <p:spPr>
          <a:xfrm>
            <a:off x="6874793" y="1202927"/>
            <a:ext cx="132090" cy="132090"/>
          </a:xfrm>
          <a:prstGeom prst="ellipse">
            <a:avLst/>
          </a:prstGeom>
          <a:solidFill>
            <a:srgbClr val="FB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874793" y="2072832"/>
            <a:ext cx="132090" cy="132090"/>
          </a:xfrm>
          <a:prstGeom prst="ellipse">
            <a:avLst/>
          </a:prstGeom>
          <a:solidFill>
            <a:srgbClr val="36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874793" y="2945001"/>
            <a:ext cx="132090" cy="132090"/>
          </a:xfrm>
          <a:prstGeom prst="ellipse">
            <a:avLst/>
          </a:prstGeom>
          <a:solidFill>
            <a:srgbClr val="17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874793" y="3817170"/>
            <a:ext cx="132090" cy="132090"/>
          </a:xfrm>
          <a:prstGeom prst="ellipse">
            <a:avLst/>
          </a:prstGeom>
          <a:solidFill>
            <a:srgbClr val="F1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139629" y="1221732"/>
            <a:ext cx="19569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ERP 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Integration App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159745" y="2102210"/>
            <a:ext cx="22174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Dealer / Distributor App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159744" y="2965440"/>
            <a:ext cx="19439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Field / Employer App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178042" y="3845376"/>
            <a:ext cx="19439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Reporting Web / App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245462" y="909241"/>
            <a:ext cx="65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B374D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Solution</a:t>
            </a:r>
            <a:endParaRPr lang="en-US" sz="800" b="1" dirty="0">
              <a:solidFill>
                <a:srgbClr val="FB374D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245379" y="1811502"/>
            <a:ext cx="65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6ADB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254822" y="2696513"/>
            <a:ext cx="65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72E5A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245379" y="3564539"/>
            <a:ext cx="65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15E0E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49" y="1480797"/>
            <a:ext cx="2195305" cy="2195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4" y="4507778"/>
            <a:ext cx="2054671" cy="2054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643115" y="4732042"/>
            <a:ext cx="1899841" cy="1196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42" y="4870553"/>
            <a:ext cx="1133268" cy="8321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02" y="5584428"/>
            <a:ext cx="952042" cy="952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38" y="5877158"/>
            <a:ext cx="419923" cy="3083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51" y="2196446"/>
            <a:ext cx="1282901" cy="1282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71" y="4812342"/>
            <a:ext cx="1001661" cy="713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98563" y="5373280"/>
            <a:ext cx="1001661" cy="713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6" name="TextBox 145"/>
          <p:cNvSpPr txBox="1"/>
          <p:nvPr/>
        </p:nvSpPr>
        <p:spPr>
          <a:xfrm>
            <a:off x="2087061" y="3614243"/>
            <a:ext cx="197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Document Management System</a:t>
            </a:r>
            <a:endParaRPr lang="en-US" sz="12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42" y="1285501"/>
            <a:ext cx="2143065" cy="726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081005" y="1470310"/>
            <a:ext cx="179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How To Manage ?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75" y="4708707"/>
            <a:ext cx="2513282" cy="1872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9" y="4690430"/>
            <a:ext cx="2130728" cy="721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0246221" y="4897519"/>
            <a:ext cx="179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Perfect Solution !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2348" y="4608641"/>
            <a:ext cx="12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 DMS</a:t>
            </a:r>
            <a:endParaRPr lang="en-US" sz="12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6" y="5956747"/>
            <a:ext cx="953140" cy="457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433904" y="6391587"/>
            <a:ext cx="810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Distributor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7" y="5877158"/>
            <a:ext cx="858343" cy="517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1776403" y="6395025"/>
            <a:ext cx="1025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 Distributor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23" y="5953706"/>
            <a:ext cx="948749" cy="44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3194791" y="6406817"/>
            <a:ext cx="1062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Tertiary Outlets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2" y="6037882"/>
            <a:ext cx="269544" cy="1805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2894" y="6211036"/>
            <a:ext cx="269544" cy="1805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48" y="6037882"/>
            <a:ext cx="269544" cy="1805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6450" y="6211036"/>
            <a:ext cx="269544" cy="1805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3319" y="5445979"/>
            <a:ext cx="504903" cy="359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931" y="5400742"/>
            <a:ext cx="504903" cy="359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557151" y="5530216"/>
            <a:ext cx="1147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(Manage All Data)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68" y="2794715"/>
            <a:ext cx="254875" cy="1707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6516" y="4377691"/>
            <a:ext cx="276614" cy="18528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31" y="5498416"/>
            <a:ext cx="291999" cy="1955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8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2554" y="359009"/>
            <a:ext cx="3356645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662" y="437687"/>
            <a:ext cx="3283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- Products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&amp; Solutions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75490" y="1516675"/>
            <a:ext cx="774438" cy="652567"/>
            <a:chOff x="2080876" y="1282624"/>
            <a:chExt cx="1868658" cy="1574594"/>
          </a:xfrm>
        </p:grpSpPr>
        <p:sp>
          <p:nvSpPr>
            <p:cNvPr id="13" name="Snip Diagonal Corner Rectangle 12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nip Diagonal Corner Rectangle 89"/>
            <p:cNvSpPr/>
            <p:nvPr/>
          </p:nvSpPr>
          <p:spPr>
            <a:xfrm>
              <a:off x="2275479" y="1394178"/>
              <a:ext cx="1674055" cy="1463040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795616" y="1517606"/>
            <a:ext cx="775790" cy="653706"/>
            <a:chOff x="2080876" y="1282624"/>
            <a:chExt cx="1868658" cy="1574594"/>
          </a:xfrm>
        </p:grpSpPr>
        <p:sp>
          <p:nvSpPr>
            <p:cNvPr id="93" name="Snip Diagonal Corner Rectangle 92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F15E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nip Diagonal Corner Rectangle 93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F15E0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240359" y="1516875"/>
            <a:ext cx="774439" cy="652568"/>
            <a:chOff x="2080876" y="1282624"/>
            <a:chExt cx="1868658" cy="1574594"/>
          </a:xfrm>
        </p:grpSpPr>
        <p:sp>
          <p:nvSpPr>
            <p:cNvPr id="99" name="Snip Diagonal Corner Rectangle 98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36AD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nip Diagonal Corner Rectangle 99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36AD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698778" y="1513957"/>
            <a:ext cx="782186" cy="659096"/>
            <a:chOff x="2080876" y="1282624"/>
            <a:chExt cx="1868658" cy="1574594"/>
          </a:xfrm>
        </p:grpSpPr>
        <p:sp>
          <p:nvSpPr>
            <p:cNvPr id="102" name="Snip Diagonal Corner Rectangle 101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172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nip Diagonal Corner Rectangle 102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172E5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9206132" y="1511576"/>
            <a:ext cx="782186" cy="659096"/>
            <a:chOff x="2080876" y="1282624"/>
            <a:chExt cx="1868658" cy="1574594"/>
          </a:xfrm>
        </p:grpSpPr>
        <p:sp>
          <p:nvSpPr>
            <p:cNvPr id="105" name="Snip Diagonal Corner Rectangle 104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2F69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nip Diagonal Corner Rectangle 105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2F69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32" y="1622521"/>
            <a:ext cx="483257" cy="4832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86" y="1629622"/>
            <a:ext cx="477295" cy="477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75" y="1655453"/>
            <a:ext cx="428633" cy="428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35" y="1652736"/>
            <a:ext cx="415529" cy="4155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85" y="1663841"/>
            <a:ext cx="392708" cy="392708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3524841" y="2209053"/>
            <a:ext cx="588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Central</a:t>
            </a:r>
            <a:endParaRPr lang="en-US" sz="8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729795" y="2197399"/>
            <a:ext cx="103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Central Reporting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4775" y="2196092"/>
            <a:ext cx="1030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BI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40235" y="2194513"/>
            <a:ext cx="124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ML &amp; Forecasting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9053146" y="2199752"/>
            <a:ext cx="136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Enterprise Connectors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006817" y="1085665"/>
            <a:ext cx="522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Distributor &amp; Stakeholder Collaboration And Operations Management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75662" y="2772823"/>
            <a:ext cx="11093308" cy="3049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42872" y="4727942"/>
            <a:ext cx="11376994" cy="2676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469030" y="3024533"/>
            <a:ext cx="2747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– Distributor Management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8495779" y="3025070"/>
            <a:ext cx="1991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– Supply Chain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624789" y="5023363"/>
            <a:ext cx="1762711" cy="27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GoOrdr</a:t>
            </a:r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- Digital RTM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2540521" y="5030891"/>
            <a:ext cx="1116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Inside Sales</a:t>
            </a:r>
          </a:p>
        </p:txBody>
      </p:sp>
      <p:grpSp>
        <p:nvGrpSpPr>
          <p:cNvPr id="288" name="Group 287"/>
          <p:cNvGrpSpPr/>
          <p:nvPr/>
        </p:nvGrpSpPr>
        <p:grpSpPr>
          <a:xfrm>
            <a:off x="1844464" y="3465328"/>
            <a:ext cx="774438" cy="652567"/>
            <a:chOff x="2080876" y="1282624"/>
            <a:chExt cx="1868658" cy="1574594"/>
          </a:xfrm>
        </p:grpSpPr>
        <p:sp>
          <p:nvSpPr>
            <p:cNvPr id="289" name="Snip Diagonal Corner Rectangle 288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nip Diagonal Corner Rectangle 289"/>
            <p:cNvSpPr/>
            <p:nvPr/>
          </p:nvSpPr>
          <p:spPr>
            <a:xfrm>
              <a:off x="2275479" y="1394178"/>
              <a:ext cx="1674055" cy="1463040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2887564" y="3465327"/>
            <a:ext cx="775790" cy="653706"/>
            <a:chOff x="2080876" y="1282624"/>
            <a:chExt cx="1868658" cy="1574594"/>
          </a:xfrm>
        </p:grpSpPr>
        <p:sp>
          <p:nvSpPr>
            <p:cNvPr id="292" name="Snip Diagonal Corner Rectangle 291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nip Diagonal Corner Rectangle 292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3949894" y="3465327"/>
            <a:ext cx="774439" cy="652568"/>
            <a:chOff x="2080876" y="1282624"/>
            <a:chExt cx="1868658" cy="1574594"/>
          </a:xfrm>
        </p:grpSpPr>
        <p:sp>
          <p:nvSpPr>
            <p:cNvPr id="295" name="Snip Diagonal Corner Rectangle 294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nip Diagonal Corner Rectangle 295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5014206" y="3465327"/>
            <a:ext cx="782186" cy="659096"/>
            <a:chOff x="2080876" y="1282624"/>
            <a:chExt cx="1868658" cy="1574594"/>
          </a:xfrm>
        </p:grpSpPr>
        <p:sp>
          <p:nvSpPr>
            <p:cNvPr id="298" name="Snip Diagonal Corner Rectangle 297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nip Diagonal Corner Rectangle 298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3" name="Picture 3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3" y="3619266"/>
            <a:ext cx="409388" cy="409388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31" y="3610774"/>
            <a:ext cx="408499" cy="408499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10" y="3603905"/>
            <a:ext cx="428633" cy="428633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63" y="3604106"/>
            <a:ext cx="415529" cy="415529"/>
          </a:xfrm>
          <a:prstGeom prst="rect">
            <a:avLst/>
          </a:prstGeom>
        </p:spPr>
      </p:pic>
      <p:sp>
        <p:nvSpPr>
          <p:cNvPr id="308" name="TextBox 307"/>
          <p:cNvSpPr txBox="1"/>
          <p:nvPr/>
        </p:nvSpPr>
        <p:spPr>
          <a:xfrm>
            <a:off x="2021951" y="4154531"/>
            <a:ext cx="475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DMS</a:t>
            </a:r>
            <a:endParaRPr lang="en-US" sz="8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2821743" y="4151470"/>
            <a:ext cx="103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DMS Reporting &amp; Dashboards 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3904310" y="4150894"/>
            <a:ext cx="1030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DMS Lite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4855663" y="4161758"/>
            <a:ext cx="124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DT Mobile App (Beta)</a:t>
            </a:r>
          </a:p>
        </p:txBody>
      </p:sp>
      <p:grpSp>
        <p:nvGrpSpPr>
          <p:cNvPr id="313" name="Group 312"/>
          <p:cNvGrpSpPr/>
          <p:nvPr/>
        </p:nvGrpSpPr>
        <p:grpSpPr>
          <a:xfrm>
            <a:off x="7956509" y="3464965"/>
            <a:ext cx="775790" cy="653706"/>
            <a:chOff x="2080876" y="1282624"/>
            <a:chExt cx="1868658" cy="1574594"/>
          </a:xfrm>
        </p:grpSpPr>
        <p:sp>
          <p:nvSpPr>
            <p:cNvPr id="314" name="Snip Diagonal Corner Rectangle 313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36AD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nip Diagonal Corner Rectangle 314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36AD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9018839" y="3464965"/>
            <a:ext cx="774439" cy="652568"/>
            <a:chOff x="2080876" y="1282624"/>
            <a:chExt cx="1868658" cy="1574594"/>
          </a:xfrm>
        </p:grpSpPr>
        <p:sp>
          <p:nvSpPr>
            <p:cNvPr id="317" name="Snip Diagonal Corner Rectangle 316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36AD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nip Diagonal Corner Rectangle 317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36AD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0083151" y="3464965"/>
            <a:ext cx="782186" cy="659096"/>
            <a:chOff x="2080876" y="1282624"/>
            <a:chExt cx="1868658" cy="1574594"/>
          </a:xfrm>
        </p:grpSpPr>
        <p:sp>
          <p:nvSpPr>
            <p:cNvPr id="320" name="Snip Diagonal Corner Rectangle 319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36AD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nip Diagonal Corner Rectangle 320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36AD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2" name="Picture 3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25" y="3569880"/>
            <a:ext cx="483257" cy="483257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014" y="3545243"/>
            <a:ext cx="498039" cy="498039"/>
          </a:xfrm>
          <a:prstGeom prst="rect">
            <a:avLst/>
          </a:prstGeom>
        </p:spPr>
      </p:pic>
      <p:pic>
        <p:nvPicPr>
          <p:cNvPr id="324" name="Picture 3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380" y="3581871"/>
            <a:ext cx="447185" cy="447185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7890688" y="4151108"/>
            <a:ext cx="103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Delivery Route Optimization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8973255" y="4150532"/>
            <a:ext cx="103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Asset Tracking &amp; </a:t>
            </a:r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9924608" y="4161396"/>
            <a:ext cx="124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Cold Chain Visibility</a:t>
            </a:r>
          </a:p>
        </p:txBody>
      </p:sp>
      <p:grpSp>
        <p:nvGrpSpPr>
          <p:cNvPr id="328" name="Group 327"/>
          <p:cNvGrpSpPr/>
          <p:nvPr/>
        </p:nvGrpSpPr>
        <p:grpSpPr>
          <a:xfrm>
            <a:off x="580202" y="5476128"/>
            <a:ext cx="774438" cy="652567"/>
            <a:chOff x="2080876" y="1282624"/>
            <a:chExt cx="1868658" cy="1574594"/>
          </a:xfrm>
        </p:grpSpPr>
        <p:sp>
          <p:nvSpPr>
            <p:cNvPr id="329" name="Snip Diagonal Corner Rectangle 328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172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nip Diagonal Corner Rectangle 329"/>
            <p:cNvSpPr/>
            <p:nvPr/>
          </p:nvSpPr>
          <p:spPr>
            <a:xfrm>
              <a:off x="2275479" y="1394178"/>
              <a:ext cx="1674055" cy="1463040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172E5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1623302" y="5476127"/>
            <a:ext cx="775790" cy="653706"/>
            <a:chOff x="2080876" y="1282624"/>
            <a:chExt cx="1868658" cy="1574594"/>
          </a:xfrm>
        </p:grpSpPr>
        <p:sp>
          <p:nvSpPr>
            <p:cNvPr id="332" name="Snip Diagonal Corner Rectangle 331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172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nip Diagonal Corner Rectangle 332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172E5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2685632" y="5476127"/>
            <a:ext cx="774439" cy="652568"/>
            <a:chOff x="2080876" y="1282624"/>
            <a:chExt cx="1868658" cy="1574594"/>
          </a:xfrm>
        </p:grpSpPr>
        <p:sp>
          <p:nvSpPr>
            <p:cNvPr id="335" name="Snip Diagonal Corner Rectangle 334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F15E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nip Diagonal Corner Rectangle 335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F15E0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7" name="Picture 3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18" y="5581042"/>
            <a:ext cx="483257" cy="483257"/>
          </a:xfrm>
          <a:prstGeom prst="rect">
            <a:avLst/>
          </a:prstGeom>
        </p:spPr>
      </p:pic>
      <p:pic>
        <p:nvPicPr>
          <p:cNvPr id="338" name="Picture 3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" y="5589075"/>
            <a:ext cx="477295" cy="477295"/>
          </a:xfrm>
          <a:prstGeom prst="rect">
            <a:avLst/>
          </a:prstGeom>
        </p:spPr>
      </p:pic>
      <p:pic>
        <p:nvPicPr>
          <p:cNvPr id="339" name="Picture 3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16" y="5579904"/>
            <a:ext cx="473564" cy="473564"/>
          </a:xfrm>
          <a:prstGeom prst="rect">
            <a:avLst/>
          </a:prstGeom>
        </p:spPr>
      </p:pic>
      <p:sp>
        <p:nvSpPr>
          <p:cNvPr id="340" name="TextBox 339"/>
          <p:cNvSpPr txBox="1"/>
          <p:nvPr/>
        </p:nvSpPr>
        <p:spPr>
          <a:xfrm>
            <a:off x="623377" y="6173641"/>
            <a:ext cx="7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B2B &amp; B2C Web Store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1557481" y="6159573"/>
            <a:ext cx="103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B2B Mobile App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2624808" y="6151534"/>
            <a:ext cx="1030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Inside Sales</a:t>
            </a:r>
          </a:p>
        </p:txBody>
      </p:sp>
      <p:grpSp>
        <p:nvGrpSpPr>
          <p:cNvPr id="343" name="Group 342"/>
          <p:cNvGrpSpPr/>
          <p:nvPr/>
        </p:nvGrpSpPr>
        <p:grpSpPr>
          <a:xfrm>
            <a:off x="4032213" y="5480923"/>
            <a:ext cx="774438" cy="652567"/>
            <a:chOff x="2080876" y="1282624"/>
            <a:chExt cx="1868658" cy="1574594"/>
          </a:xfrm>
        </p:grpSpPr>
        <p:sp>
          <p:nvSpPr>
            <p:cNvPr id="344" name="Snip Diagonal Corner Rectangle 343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2F69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nip Diagonal Corner Rectangle 344"/>
            <p:cNvSpPr/>
            <p:nvPr/>
          </p:nvSpPr>
          <p:spPr>
            <a:xfrm>
              <a:off x="2275479" y="1394178"/>
              <a:ext cx="1674055" cy="1463040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2F69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5075313" y="5480922"/>
            <a:ext cx="775790" cy="653706"/>
            <a:chOff x="2080876" y="1282624"/>
            <a:chExt cx="1868658" cy="1574594"/>
          </a:xfrm>
        </p:grpSpPr>
        <p:sp>
          <p:nvSpPr>
            <p:cNvPr id="347" name="Snip Diagonal Corner Rectangle 346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2F69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nip Diagonal Corner Rectangle 347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2F69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6137643" y="5480922"/>
            <a:ext cx="774439" cy="652568"/>
            <a:chOff x="2080876" y="1282624"/>
            <a:chExt cx="1868658" cy="1574594"/>
          </a:xfrm>
        </p:grpSpPr>
        <p:sp>
          <p:nvSpPr>
            <p:cNvPr id="350" name="Snip Diagonal Corner Rectangle 349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2F69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nip Diagonal Corner Rectangle 350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2F69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201955" y="5480922"/>
            <a:ext cx="782186" cy="659096"/>
            <a:chOff x="2080876" y="1282624"/>
            <a:chExt cx="1868658" cy="1574594"/>
          </a:xfrm>
        </p:grpSpPr>
        <p:sp>
          <p:nvSpPr>
            <p:cNvPr id="353" name="Snip Diagonal Corner Rectangle 352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F15E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nip Diagonal Corner Rectangle 353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F15E0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8273207" y="5475824"/>
            <a:ext cx="782186" cy="659096"/>
            <a:chOff x="2080876" y="1282624"/>
            <a:chExt cx="1868658" cy="1574594"/>
          </a:xfrm>
        </p:grpSpPr>
        <p:sp>
          <p:nvSpPr>
            <p:cNvPr id="356" name="Snip Diagonal Corner Rectangle 355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F15E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nip Diagonal Corner Rectangle 356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F15E0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8" name="Picture 3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18" y="5599659"/>
            <a:ext cx="449393" cy="449393"/>
          </a:xfrm>
          <a:prstGeom prst="rect">
            <a:avLst/>
          </a:prstGeom>
        </p:spPr>
      </p:pic>
      <p:pic>
        <p:nvPicPr>
          <p:cNvPr id="359" name="Picture 3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59" y="5612656"/>
            <a:ext cx="422574" cy="422574"/>
          </a:xfrm>
          <a:prstGeom prst="rect">
            <a:avLst/>
          </a:prstGeom>
        </p:spPr>
      </p:pic>
      <p:pic>
        <p:nvPicPr>
          <p:cNvPr id="360" name="Picture 3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59" y="5619500"/>
            <a:ext cx="428633" cy="428633"/>
          </a:xfrm>
          <a:prstGeom prst="rect">
            <a:avLst/>
          </a:prstGeom>
        </p:spPr>
      </p:pic>
      <p:pic>
        <p:nvPicPr>
          <p:cNvPr id="361" name="Picture 36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12" y="5619701"/>
            <a:ext cx="415529" cy="415529"/>
          </a:xfrm>
          <a:prstGeom prst="rect">
            <a:avLst/>
          </a:prstGeom>
        </p:spPr>
      </p:pic>
      <p:pic>
        <p:nvPicPr>
          <p:cNvPr id="362" name="Picture 36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60" y="5628089"/>
            <a:ext cx="392708" cy="392708"/>
          </a:xfrm>
          <a:prstGeom prst="rect">
            <a:avLst/>
          </a:prstGeom>
        </p:spPr>
      </p:pic>
      <p:sp>
        <p:nvSpPr>
          <p:cNvPr id="363" name="TextBox 362"/>
          <p:cNvSpPr txBox="1"/>
          <p:nvPr/>
        </p:nvSpPr>
        <p:spPr>
          <a:xfrm>
            <a:off x="4153436" y="6159676"/>
            <a:ext cx="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PreSales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5009492" y="6156905"/>
            <a:ext cx="103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Van Sales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6092059" y="6156329"/>
            <a:ext cx="1030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Sight For Team Leads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7043412" y="6159573"/>
            <a:ext cx="124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Merchandising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8120221" y="6154475"/>
            <a:ext cx="1256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Survey</a:t>
            </a:r>
          </a:p>
        </p:txBody>
      </p:sp>
      <p:grpSp>
        <p:nvGrpSpPr>
          <p:cNvPr id="368" name="Group 367"/>
          <p:cNvGrpSpPr/>
          <p:nvPr/>
        </p:nvGrpSpPr>
        <p:grpSpPr>
          <a:xfrm>
            <a:off x="9751251" y="5474989"/>
            <a:ext cx="775790" cy="653706"/>
            <a:chOff x="2080876" y="1282624"/>
            <a:chExt cx="1868658" cy="1574594"/>
          </a:xfrm>
        </p:grpSpPr>
        <p:sp>
          <p:nvSpPr>
            <p:cNvPr id="369" name="Snip Diagonal Corner Rectangle 368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nip Diagonal Corner Rectangle 369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10813581" y="5474989"/>
            <a:ext cx="774439" cy="652568"/>
            <a:chOff x="2080876" y="1282624"/>
            <a:chExt cx="1868658" cy="1574594"/>
          </a:xfrm>
        </p:grpSpPr>
        <p:sp>
          <p:nvSpPr>
            <p:cNvPr id="372" name="Snip Diagonal Corner Rectangle 371"/>
            <p:cNvSpPr/>
            <p:nvPr/>
          </p:nvSpPr>
          <p:spPr>
            <a:xfrm>
              <a:off x="2080876" y="1282624"/>
              <a:ext cx="1674055" cy="1463040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nip Diagonal Corner Rectangle 372"/>
            <p:cNvSpPr/>
            <p:nvPr/>
          </p:nvSpPr>
          <p:spPr>
            <a:xfrm>
              <a:off x="2275480" y="1394179"/>
              <a:ext cx="1674054" cy="1463039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4" name="Picture 3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67" y="5579904"/>
            <a:ext cx="483257" cy="483257"/>
          </a:xfrm>
          <a:prstGeom prst="rect">
            <a:avLst/>
          </a:prstGeom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397" y="5613567"/>
            <a:ext cx="428633" cy="428633"/>
          </a:xfrm>
          <a:prstGeom prst="rect">
            <a:avLst/>
          </a:prstGeom>
        </p:spPr>
      </p:pic>
      <p:sp>
        <p:nvSpPr>
          <p:cNvPr id="376" name="TextBox 375"/>
          <p:cNvSpPr txBox="1"/>
          <p:nvPr/>
        </p:nvSpPr>
        <p:spPr>
          <a:xfrm>
            <a:off x="9685430" y="6150972"/>
            <a:ext cx="103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Geo Coder &amp; Survey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10760377" y="6158016"/>
            <a:ext cx="1030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Route Planning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4705283" y="5024050"/>
            <a:ext cx="1605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- </a:t>
            </a:r>
            <a:r>
              <a:rPr lang="en-US" sz="1200" b="1" dirty="0" err="1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FoS</a:t>
            </a:r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RTM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7348964" y="5026714"/>
            <a:ext cx="1605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 Store Execution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9821830" y="5026812"/>
            <a:ext cx="174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Market Development</a:t>
            </a:r>
          </a:p>
        </p:txBody>
      </p:sp>
      <p:sp>
        <p:nvSpPr>
          <p:cNvPr id="382" name="Up-Down Arrow 381"/>
          <p:cNvSpPr/>
          <p:nvPr/>
        </p:nvSpPr>
        <p:spPr>
          <a:xfrm>
            <a:off x="3722384" y="2596932"/>
            <a:ext cx="177042" cy="370772"/>
          </a:xfrm>
          <a:prstGeom prst="upDownArrow">
            <a:avLst/>
          </a:prstGeom>
          <a:solidFill>
            <a:srgbClr val="17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Up-Down Arrow 382"/>
          <p:cNvSpPr/>
          <p:nvPr/>
        </p:nvSpPr>
        <p:spPr>
          <a:xfrm>
            <a:off x="9262943" y="2596932"/>
            <a:ext cx="177042" cy="370772"/>
          </a:xfrm>
          <a:prstGeom prst="upDownArrow">
            <a:avLst/>
          </a:prstGeom>
          <a:solidFill>
            <a:srgbClr val="17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Up-Down Arrow 383"/>
          <p:cNvSpPr/>
          <p:nvPr/>
        </p:nvSpPr>
        <p:spPr>
          <a:xfrm>
            <a:off x="1925114" y="4534459"/>
            <a:ext cx="177042" cy="370772"/>
          </a:xfrm>
          <a:prstGeom prst="upDownArrow">
            <a:avLst/>
          </a:prstGeom>
          <a:solidFill>
            <a:srgbClr val="17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Up-Down Arrow 384"/>
          <p:cNvSpPr/>
          <p:nvPr/>
        </p:nvSpPr>
        <p:spPr>
          <a:xfrm>
            <a:off x="6465937" y="4555938"/>
            <a:ext cx="177042" cy="370772"/>
          </a:xfrm>
          <a:prstGeom prst="upDownArrow">
            <a:avLst/>
          </a:prstGeom>
          <a:solidFill>
            <a:srgbClr val="17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Up-Down Arrow 385"/>
          <p:cNvSpPr/>
          <p:nvPr/>
        </p:nvSpPr>
        <p:spPr>
          <a:xfrm>
            <a:off x="10558810" y="4555938"/>
            <a:ext cx="177042" cy="370772"/>
          </a:xfrm>
          <a:prstGeom prst="upDownArrow">
            <a:avLst/>
          </a:prstGeom>
          <a:solidFill>
            <a:srgbClr val="17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63" y="2507869"/>
            <a:ext cx="579223" cy="27918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71" y="2277463"/>
            <a:ext cx="1104999" cy="520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9" y="1962315"/>
            <a:ext cx="1412399" cy="836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7" y="2644202"/>
            <a:ext cx="482059" cy="232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0" y="4172619"/>
            <a:ext cx="1007195" cy="552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51" y="3429995"/>
            <a:ext cx="629930" cy="1388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2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" y="-28276"/>
            <a:ext cx="12162328" cy="6886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337" y="299251"/>
            <a:ext cx="2704234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75" y="380817"/>
            <a:ext cx="263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Dataman Introduction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sp>
        <p:nvSpPr>
          <p:cNvPr id="49" name="Snip Diagonal Corner Rectangle 48"/>
          <p:cNvSpPr/>
          <p:nvPr/>
        </p:nvSpPr>
        <p:spPr>
          <a:xfrm>
            <a:off x="988468" y="1386638"/>
            <a:ext cx="4420532" cy="2324611"/>
          </a:xfrm>
          <a:prstGeom prst="snip2DiagRect">
            <a:avLst/>
          </a:prstGeom>
          <a:solidFill>
            <a:srgbClr val="006666"/>
          </a:solidFill>
          <a:ln>
            <a:noFill/>
          </a:ln>
          <a:effectLst>
            <a:outerShdw dist="215900" dir="13500000" algn="br" rotWithShape="0">
              <a:srgbClr val="006666">
                <a:alpha val="2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101600">
            <a:bevelT w="63500"/>
            <a:extrusionClr>
              <a:srgbClr val="357386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nip Diagonal Corner Rectangle 56"/>
          <p:cNvSpPr/>
          <p:nvPr/>
        </p:nvSpPr>
        <p:spPr>
          <a:xfrm>
            <a:off x="938150" y="4010660"/>
            <a:ext cx="4470850" cy="2398804"/>
          </a:xfrm>
          <a:prstGeom prst="snip2DiagRect">
            <a:avLst/>
          </a:prstGeom>
          <a:solidFill>
            <a:srgbClr val="2F697D"/>
          </a:solidFill>
          <a:ln>
            <a:noFill/>
          </a:ln>
          <a:effectLst>
            <a:outerShdw dist="215900" dir="13500000" algn="br" rotWithShape="0">
              <a:srgbClr val="2F697D">
                <a:alpha val="2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102721" y="1480182"/>
            <a:ext cx="404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Sales &amp;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Distribution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Focus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8" name="Snip Diagonal Corner Rectangle 67"/>
          <p:cNvSpPr/>
          <p:nvPr/>
        </p:nvSpPr>
        <p:spPr>
          <a:xfrm>
            <a:off x="6331036" y="4010661"/>
            <a:ext cx="4420532" cy="2415556"/>
          </a:xfrm>
          <a:prstGeom prst="snip2DiagRect">
            <a:avLst/>
          </a:prstGeom>
          <a:solidFill>
            <a:srgbClr val="006666"/>
          </a:solidFill>
          <a:ln>
            <a:noFill/>
          </a:ln>
          <a:effectLst>
            <a:outerShdw dist="215900" dir="13500000" algn="br" rotWithShape="0">
              <a:srgbClr val="006666">
                <a:alpha val="2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nip Diagonal Corner Rectangle 69"/>
          <p:cNvSpPr/>
          <p:nvPr/>
        </p:nvSpPr>
        <p:spPr>
          <a:xfrm>
            <a:off x="6328868" y="1357610"/>
            <a:ext cx="4330314" cy="2351648"/>
          </a:xfrm>
          <a:prstGeom prst="snip2DiagRect">
            <a:avLst/>
          </a:prstGeom>
          <a:solidFill>
            <a:srgbClr val="2F697D"/>
          </a:solidFill>
          <a:ln>
            <a:noFill/>
          </a:ln>
          <a:effectLst>
            <a:outerShdw dist="215900" dir="13500000" algn="br" rotWithShape="0">
              <a:srgbClr val="2F697D">
                <a:alpha val="2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441511" y="1471254"/>
            <a:ext cx="399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Dataman Intro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91967" y="4122200"/>
            <a:ext cx="3884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Blue Chip Customer Base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30956" y="4117305"/>
            <a:ext cx="3884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Global Presence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8467" y="1872548"/>
            <a:ext cx="4420533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328868" y="1872548"/>
            <a:ext cx="433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38150" y="4492025"/>
            <a:ext cx="4483663" cy="20076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328868" y="4492025"/>
            <a:ext cx="4422700" cy="20076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08" y="1085735"/>
            <a:ext cx="813718" cy="8137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70" y="1051574"/>
            <a:ext cx="813718" cy="8137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67" y="3676540"/>
            <a:ext cx="813720" cy="813720"/>
          </a:xfrm>
          <a:prstGeom prst="rect">
            <a:avLst/>
          </a:prstGeom>
        </p:spPr>
      </p:pic>
      <p:sp>
        <p:nvSpPr>
          <p:cNvPr id="9" name="Snip and Round Single Corner Rectangle 8"/>
          <p:cNvSpPr/>
          <p:nvPr/>
        </p:nvSpPr>
        <p:spPr>
          <a:xfrm flipH="1" flipV="1">
            <a:off x="1015636" y="4513914"/>
            <a:ext cx="4319092" cy="1839955"/>
          </a:xfrm>
          <a:prstGeom prst="snipRoundRect">
            <a:avLst>
              <a:gd name="adj1" fmla="val 0"/>
              <a:gd name="adj2" fmla="val 212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27" y="3671407"/>
            <a:ext cx="813720" cy="8137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189805" y="4572623"/>
            <a:ext cx="3862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More than 40 FMCG Customers in 35+ Countries across India subcontinent, SEA, Middle East &amp; Africa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79051" y="5250379"/>
            <a:ext cx="386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Covers FMCG, Food, Beverages, Dairy,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Ice-cream,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Auto Spares etc..</a:t>
            </a:r>
          </a:p>
        </p:txBody>
      </p:sp>
      <p:sp>
        <p:nvSpPr>
          <p:cNvPr id="40" name="Snip and Round Single Corner Rectangle 39"/>
          <p:cNvSpPr/>
          <p:nvPr/>
        </p:nvSpPr>
        <p:spPr>
          <a:xfrm flipH="1" flipV="1">
            <a:off x="1049461" y="1882815"/>
            <a:ext cx="4285265" cy="1775153"/>
          </a:xfrm>
          <a:prstGeom prst="snipRoundRect">
            <a:avLst>
              <a:gd name="adj1" fmla="val 0"/>
              <a:gd name="adj2" fmla="val 212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200559" y="1930604"/>
            <a:ext cx="386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Single Platform For Secondary Sales &amp; Distribution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89805" y="2427203"/>
            <a:ext cx="386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Covers all Areas of Secondary Distribution:</a:t>
            </a:r>
          </a:p>
        </p:txBody>
      </p:sp>
      <p:sp>
        <p:nvSpPr>
          <p:cNvPr id="42" name="Snip and Round Single Corner Rectangle 41"/>
          <p:cNvSpPr/>
          <p:nvPr/>
        </p:nvSpPr>
        <p:spPr>
          <a:xfrm flipH="1" flipV="1">
            <a:off x="6369663" y="1879381"/>
            <a:ext cx="4241185" cy="1792026"/>
          </a:xfrm>
          <a:prstGeom prst="snipRoundRect">
            <a:avLst>
              <a:gd name="adj1" fmla="val 0"/>
              <a:gd name="adj2" fmla="val 212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497220" y="1926976"/>
            <a:ext cx="386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More than Decade of operations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04160" y="2199351"/>
            <a:ext cx="386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Focused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 FMCG and Food/Beverages sales and Distribution solutions.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04160" y="2671861"/>
            <a:ext cx="386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Currently 100000+ users on Platform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11100" y="2915208"/>
            <a:ext cx="386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Team size of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410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+ Team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18040" y="3158555"/>
            <a:ext cx="386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ISO 27001 Certified</a:t>
            </a:r>
          </a:p>
        </p:txBody>
      </p:sp>
      <p:sp>
        <p:nvSpPr>
          <p:cNvPr id="43" name="Snip and Round Single Corner Rectangle 42"/>
          <p:cNvSpPr/>
          <p:nvPr/>
        </p:nvSpPr>
        <p:spPr>
          <a:xfrm flipH="1" flipV="1">
            <a:off x="6375768" y="4526614"/>
            <a:ext cx="4319092" cy="1839955"/>
          </a:xfrm>
          <a:prstGeom prst="snipRoundRect">
            <a:avLst>
              <a:gd name="adj1" fmla="val 0"/>
              <a:gd name="adj2" fmla="val 212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528794" y="4611270"/>
            <a:ext cx="3862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Dataman offices: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- India</a:t>
            </a: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-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Dubai</a:t>
            </a: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- USA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28595" y="5565377"/>
            <a:ext cx="386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Partners:</a:t>
            </a: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Multiple countries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14" y="4678474"/>
            <a:ext cx="2643468" cy="16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4" y="359009"/>
            <a:ext cx="2579797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526" y="451755"/>
            <a:ext cx="250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- Our Products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11" y="1917970"/>
            <a:ext cx="3384613" cy="3332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717215" y="2241627"/>
            <a:ext cx="2722729" cy="2701469"/>
          </a:xfrm>
          <a:prstGeom prst="ellipse">
            <a:avLst/>
          </a:prstGeom>
          <a:gradFill>
            <a:gsLst>
              <a:gs pos="0">
                <a:srgbClr val="16313A"/>
              </a:gs>
              <a:gs pos="74000">
                <a:srgbClr val="357386"/>
              </a:gs>
              <a:gs pos="83000">
                <a:srgbClr val="357386"/>
              </a:gs>
              <a:gs pos="100000">
                <a:srgbClr val="357386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54" y="2774215"/>
            <a:ext cx="1998356" cy="1467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6" y="3692951"/>
            <a:ext cx="3329486" cy="1087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0" y="3692951"/>
            <a:ext cx="3581662" cy="1169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79" y="2261782"/>
            <a:ext cx="3329486" cy="1087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0" y="2300120"/>
            <a:ext cx="3581662" cy="1169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9719006" y="4012089"/>
            <a:ext cx="1387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CRM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3189" y="4035072"/>
            <a:ext cx="20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Manager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8436" y="2577268"/>
            <a:ext cx="200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Distributor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0812" y="2628405"/>
            <a:ext cx="20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Field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7044" y="4045534"/>
            <a:ext cx="29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0496" y="4083889"/>
            <a:ext cx="29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43089" y="2605468"/>
            <a:ext cx="29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0495" y="2684989"/>
            <a:ext cx="29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59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3" y="359009"/>
            <a:ext cx="3142505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730" y="451755"/>
            <a:ext cx="305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Field App - Features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1489488"/>
            <a:ext cx="2660015" cy="50194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325" y="1883212"/>
            <a:ext cx="2231064" cy="4182048"/>
          </a:xfrm>
          <a:prstGeom prst="rect">
            <a:avLst/>
          </a:prstGeom>
          <a:solidFill>
            <a:srgbClr val="98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7684" y="1017111"/>
            <a:ext cx="179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F697D"/>
                </a:solidFill>
              </a:rPr>
              <a:t>Secondary Sale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47684" y="1442621"/>
            <a:ext cx="4120261" cy="3248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42138" y="1552110"/>
            <a:ext cx="39414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Beat Plan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Spot New Outlet Creation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Route for Outlet on Google Map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Retailer Order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Payment Collection from Outlet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 Details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Failed Visit Details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Competitor Goods at Outlet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Notifications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 Location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" y="2424385"/>
            <a:ext cx="1553647" cy="14651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16158" y="1017111"/>
            <a:ext cx="1522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F697D"/>
                </a:solidFill>
              </a:rPr>
              <a:t>Primary </a:t>
            </a:r>
            <a:r>
              <a:rPr lang="en-US" sz="2000" b="1" dirty="0">
                <a:solidFill>
                  <a:srgbClr val="2F697D"/>
                </a:solidFill>
              </a:rPr>
              <a:t>Sale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16158" y="1442621"/>
            <a:ext cx="4120261" cy="3248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10613" y="1552110"/>
            <a:ext cx="3856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 Order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Stock of Distributor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 Payment Collection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for Distributor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Failed Visit Entry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Reminders for next Regular Visit/Failed Visit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Notifications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 Location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04353" y="4774694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F697D"/>
                </a:solidFill>
              </a:rPr>
              <a:t>Other Activities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04353" y="5200204"/>
            <a:ext cx="4163592" cy="1488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98807" y="5211217"/>
            <a:ext cx="4069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Leave Details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Tour Details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Expense Request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Purchase Order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Complain/Suggestion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416159" y="5189191"/>
            <a:ext cx="4163592" cy="1488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10613" y="5200204"/>
            <a:ext cx="4069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Collateral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Invoice Pdf Generation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Office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</a:t>
            </a:r>
          </a:p>
        </p:txBody>
      </p:sp>
    </p:spTree>
    <p:extLst>
      <p:ext uri="{BB962C8B-B14F-4D97-AF65-F5344CB8AC3E}">
        <p14:creationId xmlns:p14="http://schemas.microsoft.com/office/powerpoint/2010/main" val="12077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3" y="359009"/>
            <a:ext cx="3522333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730" y="451755"/>
            <a:ext cx="3435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Manager App - Features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1489488"/>
            <a:ext cx="2660015" cy="50194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325" y="1883212"/>
            <a:ext cx="2231064" cy="4182048"/>
          </a:xfrm>
          <a:prstGeom prst="rect">
            <a:avLst/>
          </a:prstGeom>
          <a:solidFill>
            <a:srgbClr val="2FB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47684" y="1489488"/>
            <a:ext cx="6898174" cy="508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7452" y="1557968"/>
            <a:ext cx="65786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Dashboard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Rep Sales Analysis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 Sales Analysis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Ledger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Pending Order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Latest Sale Invoices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Daily Sales Report Approval/Rejection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Leave Approval/Rejection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Beat Plan Approval/Rejection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Tour Approval/Rejection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Expenses Approval/Rejection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Attendance. Retailer Summary, Primary, Secondary sales Report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Rep Live Position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Complain/Suggestion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Collateral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4" y="2214013"/>
            <a:ext cx="1815513" cy="18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3" y="359009"/>
            <a:ext cx="2607933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729" y="451755"/>
            <a:ext cx="2520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Grahaak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App - Features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8" y="197886"/>
            <a:ext cx="1318138" cy="967889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2" y="1416061"/>
            <a:ext cx="1760103" cy="3321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994" y="1683176"/>
            <a:ext cx="1476271" cy="2767216"/>
          </a:xfrm>
          <a:prstGeom prst="rect">
            <a:avLst/>
          </a:prstGeom>
          <a:solidFill>
            <a:srgbClr val="364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19848" y="1481695"/>
            <a:ext cx="3644069" cy="3170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79846" y="1655040"/>
            <a:ext cx="3098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Sales Report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 Target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Pending Orders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Latest 5 sale Invoice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Purchase Order, Reporting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 dashboard with Invoices, Purchase Order with Status, Ledger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Complain/Suggestion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Collateral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0" y="2013977"/>
            <a:ext cx="1201305" cy="1201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94" y="3046827"/>
            <a:ext cx="1813648" cy="3422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27927" y="3330799"/>
            <a:ext cx="1521181" cy="2851398"/>
          </a:xfrm>
          <a:prstGeom prst="rect">
            <a:avLst/>
          </a:prstGeom>
          <a:solidFill>
            <a:srgbClr val="7E2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0061" y="2013977"/>
            <a:ext cx="3595400" cy="4316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2455" y="2211879"/>
            <a:ext cx="3244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Creation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 Dashboard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Follow-Up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Call/Email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 History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Payment Ledger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Leave Request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Tour Plan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Expense Management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Expence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Request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Collateral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91" y="3826832"/>
            <a:ext cx="1237851" cy="11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7" y="299251"/>
            <a:ext cx="336787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75" y="380817"/>
            <a:ext cx="329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Successful Implementation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22" y="197886"/>
            <a:ext cx="1169784" cy="858955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06" y="1056841"/>
            <a:ext cx="2472688" cy="123634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830286" y="4084474"/>
            <a:ext cx="8981008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416336" y="1635684"/>
            <a:ext cx="8626845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765" y="1143669"/>
            <a:ext cx="2219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B2945"/>
                </a:solidFill>
              </a:rPr>
              <a:t>ASTRAL PIPES</a:t>
            </a:r>
            <a:endParaRPr lang="en-US" sz="2800" b="1" dirty="0">
              <a:solidFill>
                <a:srgbClr val="1B294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5842" y="3057294"/>
            <a:ext cx="4261805" cy="2237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949209" y="1893075"/>
            <a:ext cx="340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F697D"/>
                </a:solidFill>
              </a:rPr>
              <a:t>Product </a:t>
            </a:r>
            <a:r>
              <a:rPr lang="en-US" sz="2000" b="1" dirty="0">
                <a:solidFill>
                  <a:srgbClr val="2F697D"/>
                </a:solidFill>
              </a:rPr>
              <a:t>Used And </a:t>
            </a:r>
            <a:r>
              <a:rPr lang="en-US" sz="2000" b="1" dirty="0" smtClean="0">
                <a:solidFill>
                  <a:srgbClr val="2F697D"/>
                </a:solidFill>
              </a:rPr>
              <a:t>Advantages</a:t>
            </a:r>
            <a:endParaRPr lang="en-US" sz="2000" b="1" dirty="0">
              <a:solidFill>
                <a:srgbClr val="2F697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36078" y="4176018"/>
            <a:ext cx="168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697D"/>
                </a:solidFill>
              </a:rPr>
              <a:t>Client Feedback</a:t>
            </a:r>
            <a:endParaRPr lang="en-US" b="1" dirty="0">
              <a:solidFill>
                <a:srgbClr val="2F697D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31811" y="4632441"/>
            <a:ext cx="4254279" cy="1984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972500" y="4716960"/>
            <a:ext cx="4213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major part of every product is its support services and solutions in which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provides 100% results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configurable capabilities helped each country to design its own tailor made process for each customer segment they servicing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49210" y="2345847"/>
            <a:ext cx="839872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49210" y="2345847"/>
            <a:ext cx="8252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DM Tracker – To track user’s live location and there working.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single platform with multiple products offered. Country wise products can be selected and deployed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Used to track sales and working.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configurable capabilities helped each country to design its own tailor made process for each customer segment they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1000+ active users across the country.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7" y="299251"/>
            <a:ext cx="336787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75" y="380817"/>
            <a:ext cx="329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Successful Implementation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22" y="197886"/>
            <a:ext cx="1169784" cy="858955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06" y="1179239"/>
            <a:ext cx="2472688" cy="99154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830286" y="4084474"/>
            <a:ext cx="8981008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416336" y="1635684"/>
            <a:ext cx="8626845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765" y="1143669"/>
            <a:ext cx="3061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B2945"/>
                </a:solidFill>
              </a:rPr>
              <a:t>ASTRAL ADHESIVES</a:t>
            </a:r>
            <a:endParaRPr lang="en-US" sz="2800" b="1" dirty="0">
              <a:solidFill>
                <a:srgbClr val="1B294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5842" y="3057294"/>
            <a:ext cx="4261805" cy="2237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949210" y="1893075"/>
            <a:ext cx="346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F697D"/>
                </a:solidFill>
              </a:rPr>
              <a:t>Product Used And </a:t>
            </a:r>
            <a:r>
              <a:rPr lang="en-US" sz="2000" b="1" dirty="0" smtClean="0">
                <a:solidFill>
                  <a:srgbClr val="2F697D"/>
                </a:solidFill>
              </a:rPr>
              <a:t>Advantages</a:t>
            </a:r>
            <a:endParaRPr lang="en-US" sz="2000" b="1" dirty="0">
              <a:solidFill>
                <a:srgbClr val="2F6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8521" y="2318585"/>
            <a:ext cx="876329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908521" y="2284511"/>
            <a:ext cx="8763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 Tracker – To track user’s live location and there working.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single platform with multiple products offered. Country wise products can be selected and deployed. Used to track sales and working.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configurable capabilities helped each country to design its own tailor made process for each customer segment they servicing.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active users across the country.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49210" y="4216739"/>
            <a:ext cx="168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697D"/>
                </a:solidFill>
              </a:rPr>
              <a:t>Client Feedback</a:t>
            </a:r>
            <a:endParaRPr lang="en-US" b="1" dirty="0">
              <a:solidFill>
                <a:srgbClr val="2F697D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49210" y="4644480"/>
            <a:ext cx="4213590" cy="198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9210" y="4734356"/>
            <a:ext cx="4213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major part of every product is its support services and solutions in which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Grahaak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provides 100% results.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configurable capabilities helped each country to design its own tailor made process for each customer segment they servicing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7" y="299251"/>
            <a:ext cx="336787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75" y="380817"/>
            <a:ext cx="329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Successful Implementation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22" y="197886"/>
            <a:ext cx="1169784" cy="858955"/>
          </a:xfrm>
          <a:prstGeom prst="rect">
            <a:avLst/>
          </a:prstGeom>
          <a:effectLst>
            <a:outerShdw blurRad="76200" dist="38100" dir="24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17" y="1179239"/>
            <a:ext cx="2406666" cy="99154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830286" y="4031288"/>
            <a:ext cx="8981008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416336" y="1635684"/>
            <a:ext cx="8626845" cy="45719"/>
          </a:xfrm>
          <a:prstGeom prst="rect">
            <a:avLst/>
          </a:prstGeom>
          <a:solidFill>
            <a:srgbClr val="2F69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765" y="1143669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B2945"/>
                </a:solidFill>
              </a:rPr>
              <a:t>GOLDIEE</a:t>
            </a:r>
            <a:endParaRPr lang="en-US" sz="2800" b="1" dirty="0">
              <a:solidFill>
                <a:srgbClr val="1B294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9210" y="1893075"/>
            <a:ext cx="339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F697D"/>
                </a:solidFill>
              </a:rPr>
              <a:t>Product Used And Advantages</a:t>
            </a:r>
            <a:endParaRPr lang="en-US" sz="2000" b="1" dirty="0">
              <a:solidFill>
                <a:srgbClr val="2F6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9210" y="2318585"/>
            <a:ext cx="8763294" cy="152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38640" y="2428074"/>
            <a:ext cx="8584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Lakshya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Marketing – With 150+ users for marketing persons.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Lakshya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Distributor – Distributor app with 1100+ users for the dealers and distributor with all the features used to interact with the company directly.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49210" y="4216739"/>
            <a:ext cx="168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697D"/>
                </a:solidFill>
              </a:rPr>
              <a:t>Client Feedback</a:t>
            </a:r>
            <a:endParaRPr lang="en-US" b="1" dirty="0">
              <a:solidFill>
                <a:srgbClr val="2F697D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49210" y="4644480"/>
            <a:ext cx="4213590" cy="1850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9210" y="4734356"/>
            <a:ext cx="4213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friendly environment with excellent support system.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Complex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eco-system of diverse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of complete Distributor network at the times of COVID situations.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5" y="2031787"/>
            <a:ext cx="1112853" cy="1348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1" y="2031787"/>
            <a:ext cx="960271" cy="1334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10" y="3526384"/>
            <a:ext cx="624073" cy="1636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45" y="3545478"/>
            <a:ext cx="550879" cy="1636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7" y="3531654"/>
            <a:ext cx="1156805" cy="1650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06" y="5344602"/>
            <a:ext cx="1000164" cy="1389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7" y="5333063"/>
            <a:ext cx="878475" cy="1401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8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1212</Words>
  <Application>Microsoft Office PowerPoint</Application>
  <PresentationFormat>Custom</PresentationFormat>
  <Paragraphs>259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dataman</dc:creator>
  <cp:lastModifiedBy>Dataman</cp:lastModifiedBy>
  <cp:revision>723</cp:revision>
  <dcterms:created xsi:type="dcterms:W3CDTF">2020-02-06T07:37:33Z</dcterms:created>
  <dcterms:modified xsi:type="dcterms:W3CDTF">2021-01-11T09:32:08Z</dcterms:modified>
</cp:coreProperties>
</file>